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20" r:id="rId3"/>
    <p:sldId id="1011" r:id="rId4"/>
    <p:sldId id="1012" r:id="rId5"/>
    <p:sldId id="1017" r:id="rId6"/>
    <p:sldId id="1013" r:id="rId7"/>
    <p:sldId id="1014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0331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将每个房间对应的人物的序号填在横线上。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22" y="1868907"/>
            <a:ext cx="4074734" cy="26701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96531" y="4539031"/>
            <a:ext cx="48226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</a:t>
            </a:r>
            <a:r>
              <a:rPr lang="en-US" altLang="zh-CN" sz="24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</a:t>
            </a:r>
            <a:r>
              <a:rPr lang="zh-CN" altLang="zh-CN" sz="2400" b="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　</a:t>
            </a:r>
            <a:endParaRPr lang="zh-CN" altLang="zh-CN" sz="2400" b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</a:t>
            </a:r>
            <a:r>
              <a:rPr lang="en-US" altLang="zh-CN" sz="24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400" b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______</a:t>
            </a:r>
            <a:r>
              <a:rPr lang="zh-CN" altLang="zh-CN" sz="2400" b="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</a:t>
            </a:r>
            <a:r>
              <a:rPr lang="zh-CN" altLang="zh-CN" sz="2400" b="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　　</a:t>
            </a:r>
            <a:endParaRPr lang="zh-CN" altLang="zh-CN" sz="2400" b="0" dirty="0" smtClean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3849" y="1674930"/>
            <a:ext cx="4655047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Mum, where are you?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6670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I am in the kitchen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13850" y="2673948"/>
            <a:ext cx="4743384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Where is Dad?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6670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He is in the bedroom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13850" y="3660812"/>
            <a:ext cx="4743383" cy="113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Where is my sister?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6670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She’s in the living 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87043" y="46485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E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3136791" y="464851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A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1554916" y="518070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B</a:t>
            </a:r>
            <a:endParaRPr lang="zh-CN" altLang="en-US" sz="2400" dirty="0"/>
          </a:p>
        </p:txBody>
      </p:sp>
      <p:sp>
        <p:nvSpPr>
          <p:cNvPr id="12" name="矩形 11"/>
          <p:cNvSpPr/>
          <p:nvPr/>
        </p:nvSpPr>
        <p:spPr>
          <a:xfrm>
            <a:off x="406574" y="1328403"/>
            <a:ext cx="11449272" cy="46166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Dad  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B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Grandma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C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Sister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Mum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E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Brother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36791" y="52046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1569409" y="576047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C</a:t>
            </a:r>
            <a:endParaRPr lang="zh-CN" altLang="en-US" sz="2400" dirty="0"/>
          </a:p>
        </p:txBody>
      </p:sp>
      <p:sp>
        <p:nvSpPr>
          <p:cNvPr id="15" name="矩形 14"/>
          <p:cNvSpPr/>
          <p:nvPr/>
        </p:nvSpPr>
        <p:spPr>
          <a:xfrm>
            <a:off x="5402981" y="4644113"/>
            <a:ext cx="6092825" cy="113024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Where is Grandma?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11150" algn="just">
              <a:lnSpc>
                <a:spcPct val="140000"/>
              </a:lnSpc>
              <a:spcAft>
                <a:spcPts val="0"/>
              </a:spcAft>
              <a:tabLst>
                <a:tab pos="180975" algn="l"/>
              </a:tabLs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She is in the toilet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85291" y="5623899"/>
            <a:ext cx="6092825" cy="11264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Where is your brother?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1115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He is in the study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4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513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在学校需要遵守的规则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在括号内打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z="220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”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168221"/>
            <a:ext cx="11485848" cy="3565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Hi, I’m Bill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 Today is my first day at school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Hi, Bill</a:t>
            </a:r>
            <a:r>
              <a:rPr lang="en-US" altLang="zh-CN" sz="2200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 I’m Judy</a:t>
            </a:r>
            <a:r>
              <a:rPr lang="en-US" altLang="zh-CN" sz="2200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 This is a great school</a:t>
            </a:r>
            <a:r>
              <a:rPr lang="en-US" altLang="zh-CN" sz="2200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 But there are a lot of rules</a:t>
            </a:r>
            <a:r>
              <a:rPr lang="en-US" altLang="zh-CN" sz="2200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What are some of the rules?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Well, don’t be late for school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 And we must be on time for class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OK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 Can we bring some drinks to school?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No, we can’t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 We can’t eat or drink in the classroom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I see</a:t>
            </a:r>
            <a:r>
              <a:rPr lang="en-US" altLang="zh-CN" sz="22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2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2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2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And we have to wear a uniform at school</a:t>
            </a:r>
            <a:r>
              <a:rPr lang="en-US" altLang="zh-CN" sz="22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We also have to be quiet in the library</a:t>
            </a:r>
            <a:r>
              <a:rPr lang="en-US" altLang="zh-CN" sz="22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639776"/>
            <a:ext cx="11485848" cy="185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late for school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be on time for class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 wear a hat at school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2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 be quiet in the library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9455" y="4653136"/>
            <a:ext cx="46839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2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739455" y="5076131"/>
            <a:ext cx="46839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2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739455" y="5940227"/>
            <a:ext cx="468398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2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52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260134"/>
            <a:ext cx="11485848" cy="541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　　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John is twelve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He is in Grade Five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four people in his family, his father, his mother, his sister and him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They live in a big house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six rooms in the house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71374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His sister’s room is on the second floor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It’s clean and tidy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 flowers are on the table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Their family photos are on the wall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 computer is near the bookshelf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There are a lot of interesting storybooks on it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She likes reading very much</a:t>
            </a:r>
            <a:r>
              <a:rPr lang="en-US" altLang="zh-CN" sz="25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indent="71374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John’s bedroom is on the second floor too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But his room is untidy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He always asks his mother where his things are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He knows it’s good to have a clean and tidy room, but he thinks it’s too difficult for him</a:t>
            </a:r>
            <a:r>
              <a:rPr lang="en-US" altLang="zh-CN" sz="25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endParaRPr lang="en-US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744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rooms are there in John’s house?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774128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room is clean and tidy?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774128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John’s mother’s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John’s sister’s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0882" y="18189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459" y="30920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0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333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John’s sister’s room?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first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second 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third floor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bookshelf in John’s room?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there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isn’t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there wasn’t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11110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5386" y="36741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34566" y="620445"/>
            <a:ext cx="11485848" cy="936347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四、小朋友们昨天在玩捉迷藏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他们藏在哪里了呢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听短文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在人物所藏的地方打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331715"/>
            <a:ext cx="11485848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5963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My friends and I played </a:t>
            </a:r>
            <a:r>
              <a:rPr lang="en-US" altLang="zh-CN" sz="24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hide-and-seek 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in my house yesterday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I found </a:t>
            </a:r>
            <a:r>
              <a:rPr lang="en-US" altLang="zh-CN" sz="24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Yunyun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first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She was in the living 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Then I found </a:t>
            </a:r>
            <a:r>
              <a:rPr lang="en-US" altLang="zh-CN" sz="24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Dongdong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He was in the toilet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Where was Lili? She was in the kitchen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I found </a:t>
            </a:r>
            <a:r>
              <a:rPr lang="en-US" altLang="zh-CN" sz="24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Taotao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last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ED028C"/>
                </a:solidFill>
                <a:cs typeface="Times New Roman" panose="02020603050405020304" pitchFamily="18" charset="0"/>
              </a:rPr>
              <a:t> He was under the bed in the bedroom</a:t>
            </a:r>
            <a:r>
              <a:rPr lang="en-US" altLang="zh-CN" sz="24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829470"/>
              </p:ext>
            </p:extLst>
          </p:nvPr>
        </p:nvGraphicFramePr>
        <p:xfrm>
          <a:off x="334566" y="3259106"/>
          <a:ext cx="11512135" cy="3285744"/>
        </p:xfrm>
        <a:graphic>
          <a:graphicData uri="http://schemas.openxmlformats.org/drawingml/2006/table">
            <a:tbl>
              <a:tblPr firstRow="1" firstCol="1" bandRow="1"/>
              <a:tblGrid>
                <a:gridCol w="3237431">
                  <a:extLst>
                    <a:ext uri="{9D8B030D-6E8A-4147-A177-3AD203B41FA5}">
                      <a16:colId xmlns:a16="http://schemas.microsoft.com/office/drawing/2014/main" val="1791230519"/>
                    </a:ext>
                  </a:extLst>
                </a:gridCol>
                <a:gridCol w="2068676">
                  <a:extLst>
                    <a:ext uri="{9D8B030D-6E8A-4147-A177-3AD203B41FA5}">
                      <a16:colId xmlns:a16="http://schemas.microsoft.com/office/drawing/2014/main" val="3716197503"/>
                    </a:ext>
                  </a:extLst>
                </a:gridCol>
                <a:gridCol w="2068676">
                  <a:extLst>
                    <a:ext uri="{9D8B030D-6E8A-4147-A177-3AD203B41FA5}">
                      <a16:colId xmlns:a16="http://schemas.microsoft.com/office/drawing/2014/main" val="3924346953"/>
                    </a:ext>
                  </a:extLst>
                </a:gridCol>
                <a:gridCol w="2068676">
                  <a:extLst>
                    <a:ext uri="{9D8B030D-6E8A-4147-A177-3AD203B41FA5}">
                      <a16:colId xmlns:a16="http://schemas.microsoft.com/office/drawing/2014/main" val="4173248301"/>
                    </a:ext>
                  </a:extLst>
                </a:gridCol>
                <a:gridCol w="2068676">
                  <a:extLst>
                    <a:ext uri="{9D8B030D-6E8A-4147-A177-3AD203B41FA5}">
                      <a16:colId xmlns:a16="http://schemas.microsoft.com/office/drawing/2014/main" val="31708197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altLang="zh-CN" sz="10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833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Taotao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39274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Yunyun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8540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Lili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025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Dongdong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744605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2033" y="3286484"/>
            <a:ext cx="1603694" cy="11229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042" y="3288440"/>
            <a:ext cx="1222729" cy="108921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413" y="3361214"/>
            <a:ext cx="1551179" cy="97352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8234" y="3324065"/>
            <a:ext cx="1555218" cy="101796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618820" y="448304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</a:rPr>
              <a:t>√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08819" y="504688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</a:rPr>
              <a:t>√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470332" y="553074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</a:rPr>
              <a:t>√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55246" y="603120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</a:rPr>
              <a:t>√</a:t>
            </a:r>
            <a:endParaRPr lang="zh-CN" altLang="en-US" sz="2400" dirty="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779</Words>
  <Application>Microsoft Office PowerPoint</Application>
  <PresentationFormat>自定义</PresentationFormat>
  <Paragraphs>85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394</cp:revision>
  <dcterms:created xsi:type="dcterms:W3CDTF">2020-11-06T05:24:00Z</dcterms:created>
  <dcterms:modified xsi:type="dcterms:W3CDTF">2025-06-16T02:40:18Z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